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D921-6711-4B0F-85BF-799CE6AEAB75}" type="datetimeFigureOut">
              <a:rPr lang="pl-PL" smtClean="0"/>
              <a:t>20.04.2021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DFB4-0BBB-4CE2-B08E-09B054C2EB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934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D921-6711-4B0F-85BF-799CE6AEAB75}" type="datetimeFigureOut">
              <a:rPr lang="pl-PL" smtClean="0"/>
              <a:t>20.04.2021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DFB4-0BBB-4CE2-B08E-09B054C2EB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833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D921-6711-4B0F-85BF-799CE6AEAB75}" type="datetimeFigureOut">
              <a:rPr lang="pl-PL" smtClean="0"/>
              <a:t>20.04.2021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DFB4-0BBB-4CE2-B08E-09B054C2EB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071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D921-6711-4B0F-85BF-799CE6AEAB75}" type="datetimeFigureOut">
              <a:rPr lang="pl-PL" smtClean="0"/>
              <a:t>20.04.2021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DFB4-0BBB-4CE2-B08E-09B054C2EB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439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D921-6711-4B0F-85BF-799CE6AEAB75}" type="datetimeFigureOut">
              <a:rPr lang="pl-PL" smtClean="0"/>
              <a:t>20.04.2021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DFB4-0BBB-4CE2-B08E-09B054C2EB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879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D921-6711-4B0F-85BF-799CE6AEAB75}" type="datetimeFigureOut">
              <a:rPr lang="pl-PL" smtClean="0"/>
              <a:t>20.04.2021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DFB4-0BBB-4CE2-B08E-09B054C2EB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404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D921-6711-4B0F-85BF-799CE6AEAB75}" type="datetimeFigureOut">
              <a:rPr lang="pl-PL" smtClean="0"/>
              <a:t>20.04.2021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DFB4-0BBB-4CE2-B08E-09B054C2EB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449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D921-6711-4B0F-85BF-799CE6AEAB75}" type="datetimeFigureOut">
              <a:rPr lang="pl-PL" smtClean="0"/>
              <a:t>20.04.2021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DFB4-0BBB-4CE2-B08E-09B054C2EB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224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D921-6711-4B0F-85BF-799CE6AEAB75}" type="datetimeFigureOut">
              <a:rPr lang="pl-PL" smtClean="0"/>
              <a:t>20.04.2021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DFB4-0BBB-4CE2-B08E-09B054C2EB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193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D921-6711-4B0F-85BF-799CE6AEAB75}" type="datetimeFigureOut">
              <a:rPr lang="pl-PL" smtClean="0"/>
              <a:t>20.04.2021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DFB4-0BBB-4CE2-B08E-09B054C2EB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246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D921-6711-4B0F-85BF-799CE6AEAB75}" type="datetimeFigureOut">
              <a:rPr lang="pl-PL" smtClean="0"/>
              <a:t>20.04.2021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DFB4-0BBB-4CE2-B08E-09B054C2EB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818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9D921-6711-4B0F-85BF-799CE6AEAB75}" type="datetimeFigureOut">
              <a:rPr lang="pl-PL" smtClean="0"/>
              <a:t>20.04.2021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6DFB4-0BBB-4CE2-B08E-09B054C2EB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966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spd="slow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gsawplanet.com/?rc=play&amp;pid=2396ffc922df" TargetMode="External"/><Relationship Id="rId7" Type="http://schemas.openxmlformats.org/officeDocument/2006/relationships/image" Target="../media/image13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lp2utWAfQeI" TargetMode="External"/><Relationship Id="rId5" Type="http://schemas.openxmlformats.org/officeDocument/2006/relationships/hyperlink" Target="https://youtu.be/a0P-R6v4e5I" TargetMode="External"/><Relationship Id="rId4" Type="http://schemas.openxmlformats.org/officeDocument/2006/relationships/hyperlink" Target="https://www.jigsawplanet.com/?rc=play&amp;pid=1ebf19efbb6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416559"/>
            <a:ext cx="9144000" cy="1808481"/>
          </a:xfrm>
        </p:spPr>
        <p:txBody>
          <a:bodyPr>
            <a:noAutofit/>
          </a:bodyPr>
          <a:lstStyle/>
          <a:p>
            <a:r>
              <a:rPr lang="pl-PL" sz="13000" b="1" dirty="0" smtClean="0">
                <a:solidFill>
                  <a:schemeClr val="accent5">
                    <a:lumMod val="50000"/>
                  </a:schemeClr>
                </a:solidFill>
                <a:latin typeface="Promocyja" panose="02000503000000000000" pitchFamily="2" charset="0"/>
                <a:ea typeface="Promocyja" panose="02000503000000000000" pitchFamily="2" charset="0"/>
              </a:rPr>
              <a:t/>
            </a:r>
            <a:br>
              <a:rPr lang="pl-PL" sz="13000" b="1" dirty="0" smtClean="0">
                <a:solidFill>
                  <a:schemeClr val="accent5">
                    <a:lumMod val="50000"/>
                  </a:schemeClr>
                </a:solidFill>
                <a:latin typeface="Promocyja" panose="02000503000000000000" pitchFamily="2" charset="0"/>
                <a:ea typeface="Promocyja" panose="02000503000000000000" pitchFamily="2" charset="0"/>
              </a:rPr>
            </a:br>
            <a:r>
              <a:rPr lang="pl-PL" sz="13000" b="1" dirty="0">
                <a:solidFill>
                  <a:schemeClr val="accent5">
                    <a:lumMod val="50000"/>
                  </a:schemeClr>
                </a:solidFill>
                <a:latin typeface="Promocyja" panose="02000503000000000000" pitchFamily="2" charset="0"/>
                <a:ea typeface="Promocyja" panose="02000503000000000000" pitchFamily="2" charset="0"/>
              </a:rPr>
              <a:t/>
            </a:r>
            <a:br>
              <a:rPr lang="pl-PL" sz="13000" b="1" dirty="0">
                <a:solidFill>
                  <a:schemeClr val="accent5">
                    <a:lumMod val="50000"/>
                  </a:schemeClr>
                </a:solidFill>
                <a:latin typeface="Promocyja" panose="02000503000000000000" pitchFamily="2" charset="0"/>
                <a:ea typeface="Promocyja" panose="02000503000000000000" pitchFamily="2" charset="0"/>
              </a:rPr>
            </a:br>
            <a:r>
              <a:rPr lang="pl-PL" sz="13000" b="1" dirty="0" smtClean="0">
                <a:solidFill>
                  <a:schemeClr val="accent5">
                    <a:lumMod val="50000"/>
                  </a:schemeClr>
                </a:solidFill>
                <a:latin typeface="Promocyja" panose="02000503000000000000" pitchFamily="2" charset="0"/>
                <a:ea typeface="Promocyja" panose="02000503000000000000" pitchFamily="2" charset="0"/>
              </a:rPr>
              <a:t/>
            </a:r>
            <a:br>
              <a:rPr lang="pl-PL" sz="13000" b="1" dirty="0" smtClean="0">
                <a:solidFill>
                  <a:schemeClr val="accent5">
                    <a:lumMod val="50000"/>
                  </a:schemeClr>
                </a:solidFill>
                <a:latin typeface="Promocyja" panose="02000503000000000000" pitchFamily="2" charset="0"/>
                <a:ea typeface="Promocyja" panose="02000503000000000000" pitchFamily="2" charset="0"/>
              </a:rPr>
            </a:br>
            <a:r>
              <a:rPr lang="pl-PL" sz="13000" b="1" dirty="0">
                <a:solidFill>
                  <a:schemeClr val="accent5">
                    <a:lumMod val="50000"/>
                  </a:schemeClr>
                </a:solidFill>
                <a:latin typeface="Promocyja" panose="02000503000000000000" pitchFamily="2" charset="0"/>
                <a:ea typeface="Promocyja" panose="02000503000000000000" pitchFamily="2" charset="0"/>
              </a:rPr>
              <a:t/>
            </a:r>
            <a:br>
              <a:rPr lang="pl-PL" sz="13000" b="1" dirty="0">
                <a:solidFill>
                  <a:schemeClr val="accent5">
                    <a:lumMod val="50000"/>
                  </a:schemeClr>
                </a:solidFill>
                <a:latin typeface="Promocyja" panose="02000503000000000000" pitchFamily="2" charset="0"/>
                <a:ea typeface="Promocyja" panose="02000503000000000000" pitchFamily="2" charset="0"/>
              </a:rPr>
            </a:br>
            <a:r>
              <a:rPr lang="pl-PL" sz="13000" b="1" dirty="0" smtClean="0">
                <a:solidFill>
                  <a:schemeClr val="accent5">
                    <a:lumMod val="50000"/>
                  </a:schemeClr>
                </a:solidFill>
                <a:latin typeface="Promocyja" panose="02000503000000000000" pitchFamily="2" charset="0"/>
                <a:ea typeface="Promocyja" panose="02000503000000000000" pitchFamily="2" charset="0"/>
              </a:rPr>
              <a:t/>
            </a:r>
            <a:br>
              <a:rPr lang="pl-PL" sz="13000" b="1" dirty="0" smtClean="0">
                <a:solidFill>
                  <a:schemeClr val="accent5">
                    <a:lumMod val="50000"/>
                  </a:schemeClr>
                </a:solidFill>
                <a:latin typeface="Promocyja" panose="02000503000000000000" pitchFamily="2" charset="0"/>
                <a:ea typeface="Promocyja" panose="02000503000000000000" pitchFamily="2" charset="0"/>
              </a:rPr>
            </a:br>
            <a:r>
              <a:rPr lang="pl-PL" sz="13000" b="1" dirty="0">
                <a:solidFill>
                  <a:schemeClr val="accent5">
                    <a:lumMod val="50000"/>
                  </a:schemeClr>
                </a:solidFill>
                <a:latin typeface="Promocyja" panose="02000503000000000000" pitchFamily="2" charset="0"/>
                <a:ea typeface="Promocyja" panose="02000503000000000000" pitchFamily="2" charset="0"/>
              </a:rPr>
              <a:t/>
            </a:r>
            <a:br>
              <a:rPr lang="pl-PL" sz="13000" b="1" dirty="0">
                <a:solidFill>
                  <a:schemeClr val="accent5">
                    <a:lumMod val="50000"/>
                  </a:schemeClr>
                </a:solidFill>
                <a:latin typeface="Promocyja" panose="02000503000000000000" pitchFamily="2" charset="0"/>
                <a:ea typeface="Promocyja" panose="02000503000000000000" pitchFamily="2" charset="0"/>
              </a:rPr>
            </a:br>
            <a:r>
              <a:rPr lang="pl-PL" sz="13000" b="1" dirty="0" smtClean="0">
                <a:solidFill>
                  <a:schemeClr val="accent5">
                    <a:lumMod val="50000"/>
                  </a:schemeClr>
                </a:solidFill>
                <a:latin typeface="Promocyja" panose="02000503000000000000" pitchFamily="2" charset="0"/>
                <a:ea typeface="Promocyja" panose="02000503000000000000" pitchFamily="2" charset="0"/>
              </a:rPr>
              <a:t/>
            </a:r>
            <a:br>
              <a:rPr lang="pl-PL" sz="13000" b="1" dirty="0" smtClean="0">
                <a:solidFill>
                  <a:schemeClr val="accent5">
                    <a:lumMod val="50000"/>
                  </a:schemeClr>
                </a:solidFill>
                <a:latin typeface="Promocyja" panose="02000503000000000000" pitchFamily="2" charset="0"/>
                <a:ea typeface="Promocyja" panose="02000503000000000000" pitchFamily="2" charset="0"/>
              </a:rPr>
            </a:br>
            <a:r>
              <a:rPr lang="pl-PL" sz="13000" b="1" dirty="0">
                <a:solidFill>
                  <a:schemeClr val="accent5">
                    <a:lumMod val="50000"/>
                  </a:schemeClr>
                </a:solidFill>
                <a:latin typeface="Promocyja" panose="02000503000000000000" pitchFamily="2" charset="0"/>
                <a:ea typeface="Promocyja" panose="02000503000000000000" pitchFamily="2" charset="0"/>
              </a:rPr>
              <a:t/>
            </a:r>
            <a:br>
              <a:rPr lang="pl-PL" sz="13000" b="1" dirty="0">
                <a:solidFill>
                  <a:schemeClr val="accent5">
                    <a:lumMod val="50000"/>
                  </a:schemeClr>
                </a:solidFill>
                <a:latin typeface="Promocyja" panose="02000503000000000000" pitchFamily="2" charset="0"/>
                <a:ea typeface="Promocyja" panose="02000503000000000000" pitchFamily="2" charset="0"/>
              </a:rPr>
            </a:br>
            <a:r>
              <a:rPr lang="pl-PL" sz="13000" b="1" dirty="0" smtClean="0">
                <a:solidFill>
                  <a:schemeClr val="accent5">
                    <a:lumMod val="50000"/>
                  </a:schemeClr>
                </a:solidFill>
                <a:latin typeface="Promocyja" panose="02000503000000000000" pitchFamily="2" charset="0"/>
                <a:ea typeface="Promocyja" panose="02000503000000000000" pitchFamily="2" charset="0"/>
              </a:rPr>
              <a:t/>
            </a:r>
            <a:br>
              <a:rPr lang="pl-PL" sz="13000" b="1" dirty="0" smtClean="0">
                <a:solidFill>
                  <a:schemeClr val="accent5">
                    <a:lumMod val="50000"/>
                  </a:schemeClr>
                </a:solidFill>
                <a:latin typeface="Promocyja" panose="02000503000000000000" pitchFamily="2" charset="0"/>
                <a:ea typeface="Promocyja" panose="02000503000000000000" pitchFamily="2" charset="0"/>
              </a:rPr>
            </a:br>
            <a:r>
              <a:rPr lang="pl-PL" sz="13000" b="1" dirty="0">
                <a:solidFill>
                  <a:schemeClr val="accent5">
                    <a:lumMod val="50000"/>
                  </a:schemeClr>
                </a:solidFill>
                <a:latin typeface="Promocyja" panose="02000503000000000000" pitchFamily="2" charset="0"/>
                <a:ea typeface="Promocyja" panose="02000503000000000000" pitchFamily="2" charset="0"/>
              </a:rPr>
              <a:t/>
            </a:r>
            <a:br>
              <a:rPr lang="pl-PL" sz="13000" b="1" dirty="0">
                <a:solidFill>
                  <a:schemeClr val="accent5">
                    <a:lumMod val="50000"/>
                  </a:schemeClr>
                </a:solidFill>
                <a:latin typeface="Promocyja" panose="02000503000000000000" pitchFamily="2" charset="0"/>
                <a:ea typeface="Promocyja" panose="02000503000000000000" pitchFamily="2" charset="0"/>
              </a:rPr>
            </a:br>
            <a:r>
              <a:rPr lang="pl-PL" sz="13000" b="1" dirty="0" smtClean="0">
                <a:solidFill>
                  <a:schemeClr val="accent5">
                    <a:lumMod val="50000"/>
                  </a:schemeClr>
                </a:solidFill>
                <a:latin typeface="Promocyja" panose="02000503000000000000" pitchFamily="2" charset="0"/>
                <a:ea typeface="Promocyja" panose="02000503000000000000" pitchFamily="2" charset="0"/>
              </a:rPr>
              <a:t/>
            </a:r>
            <a:br>
              <a:rPr lang="pl-PL" sz="13000" b="1" dirty="0" smtClean="0">
                <a:solidFill>
                  <a:schemeClr val="accent5">
                    <a:lumMod val="50000"/>
                  </a:schemeClr>
                </a:solidFill>
                <a:latin typeface="Promocyja" panose="02000503000000000000" pitchFamily="2" charset="0"/>
                <a:ea typeface="Promocyja" panose="02000503000000000000" pitchFamily="2" charset="0"/>
              </a:rPr>
            </a:br>
            <a:r>
              <a:rPr lang="pl-PL" sz="80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  <a:ea typeface="Promocyja" panose="02000503000000000000" pitchFamily="2" charset="0"/>
              </a:rPr>
              <a:t>Święta majowe</a:t>
            </a:r>
            <a:endParaRPr lang="pl-PL" sz="8000" b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  <a:ea typeface="Promocyja" panose="02000503000000000000" pitchFamily="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997" y="1869440"/>
            <a:ext cx="6349206" cy="461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461">
        <p14:reveal/>
      </p:transition>
    </mc:Choice>
    <mc:Fallback xmlns="">
      <p:transition spd="slow" advTm="54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8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Algerian" panose="04020705040A02060702" pitchFamily="82" charset="0"/>
              </a:rPr>
              <a:t/>
            </a:r>
            <a:br>
              <a:rPr lang="pl-PL" sz="8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pl-PL" sz="89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  <a:ea typeface="Promocyja" panose="02000503000000000000" pitchFamily="2" charset="0"/>
              </a:rPr>
              <a:t>1 maja</a:t>
            </a:r>
            <a:r>
              <a:rPr lang="pl-P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pl-P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pl-PL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pl-PL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558" y="229485"/>
            <a:ext cx="4532968" cy="3554483"/>
          </a:xfrm>
        </p:spPr>
      </p:pic>
      <p:sp>
        <p:nvSpPr>
          <p:cNvPr id="10" name="Prostokąt 9"/>
          <p:cNvSpPr/>
          <p:nvPr/>
        </p:nvSpPr>
        <p:spPr>
          <a:xfrm>
            <a:off x="2361654" y="2967335"/>
            <a:ext cx="7468711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l-PL" sz="3200" b="1" cap="none" spc="0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ocyja" panose="02000503000000000000" pitchFamily="2" charset="0"/>
              <a:ea typeface="Promocyja" panose="02000503000000000000" pitchFamily="2" charset="0"/>
            </a:endParaRPr>
          </a:p>
          <a:p>
            <a:pPr algn="ctr"/>
            <a:r>
              <a:rPr lang="pl-PL" sz="9600" b="1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  <a:ea typeface="Promocyja" panose="02000503000000000000" pitchFamily="2" charset="0"/>
                <a:cs typeface="Myanmar Text" panose="020B0502040204020203" pitchFamily="34" charset="0"/>
              </a:rPr>
              <a:t>Święto Pracy</a:t>
            </a:r>
            <a:endParaRPr lang="pl-PL" sz="96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 Antiqua" panose="02040602050305030304" pitchFamily="18" charset="0"/>
              <a:ea typeface="Promocyja" panose="02000503000000000000" pitchFamily="2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6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3">
        <p:fade/>
      </p:transition>
    </mc:Choice>
    <mc:Fallback xmlns="">
      <p:transition spd="slow" advTm="66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Promocyja" panose="02000503000000000000" pitchFamily="2" charset="0"/>
              </a:rPr>
              <a:t>Skąd się wzięło Święto Pracy?</a:t>
            </a:r>
            <a:endParaRPr lang="pl-PL" sz="4800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  <a:ea typeface="Promocyja" panose="02000503000000000000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03680"/>
            <a:ext cx="10515600" cy="46732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rgbClr val="0070C0"/>
                </a:solidFill>
                <a:latin typeface="Book Antiqua" panose="02040602050305030304" pitchFamily="18" charset="0"/>
                <a:ea typeface="Promocyja" panose="02000503000000000000" pitchFamily="2" charset="0"/>
              </a:rPr>
              <a:t>Święto Pracy </a:t>
            </a:r>
            <a:r>
              <a:rPr lang="pl-PL" dirty="0">
                <a:latin typeface="Book Antiqua" panose="02040602050305030304" pitchFamily="18" charset="0"/>
                <a:ea typeface="Promocyja" panose="02000503000000000000" pitchFamily="2" charset="0"/>
              </a:rPr>
              <a:t>to międzynarodowe święto klasy robotniczej, które obchodzone jest rokrocznie 1 maja, począwszy od 1890 roku. </a:t>
            </a:r>
            <a:endParaRPr lang="pl-PL" dirty="0" smtClean="0">
              <a:latin typeface="Book Antiqua" panose="02040602050305030304" pitchFamily="18" charset="0"/>
              <a:ea typeface="Promocyja" panose="02000503000000000000" pitchFamily="2" charset="0"/>
            </a:endParaRPr>
          </a:p>
          <a:p>
            <a:pPr marL="0" indent="0" algn="ctr">
              <a:buNone/>
            </a:pPr>
            <a:r>
              <a:rPr lang="pl-PL" dirty="0" smtClean="0">
                <a:latin typeface="Book Antiqua" panose="02040602050305030304" pitchFamily="18" charset="0"/>
                <a:ea typeface="Promocyja" panose="02000503000000000000" pitchFamily="2" charset="0"/>
              </a:rPr>
              <a:t>Wprowadzone </a:t>
            </a:r>
            <a:r>
              <a:rPr lang="pl-PL" dirty="0">
                <a:latin typeface="Book Antiqua" panose="02040602050305030304" pitchFamily="18" charset="0"/>
                <a:ea typeface="Promocyja" panose="02000503000000000000" pitchFamily="2" charset="0"/>
              </a:rPr>
              <a:t>zostało przez II Międzynarodówkę w celu upamiętnienia wydarzeń z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Promocyja" panose="02000503000000000000" pitchFamily="2" charset="0"/>
              </a:rPr>
              <a:t>pierwszych dni maja 1886 roku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Promocyja" panose="02000503000000000000" pitchFamily="2" charset="0"/>
              </a:rPr>
              <a:t>               w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Promocyja" panose="02000503000000000000" pitchFamily="2" charset="0"/>
              </a:rPr>
              <a:t>Chicago</a:t>
            </a:r>
            <a:r>
              <a:rPr lang="pl-PL" dirty="0">
                <a:latin typeface="Book Antiqua" panose="02040602050305030304" pitchFamily="18" charset="0"/>
                <a:ea typeface="Promocyja" panose="02000503000000000000" pitchFamily="2" charset="0"/>
              </a:rPr>
              <a:t>. </a:t>
            </a:r>
            <a:endParaRPr lang="pl-PL" dirty="0" smtClean="0">
              <a:latin typeface="Book Antiqua" panose="02040602050305030304" pitchFamily="18" charset="0"/>
              <a:ea typeface="Promocyja" panose="02000503000000000000" pitchFamily="2" charset="0"/>
            </a:endParaRPr>
          </a:p>
          <a:p>
            <a:pPr marL="0" indent="0" algn="ctr">
              <a:buNone/>
            </a:pPr>
            <a:r>
              <a:rPr lang="pl-PL" dirty="0">
                <a:latin typeface="Book Antiqua" panose="02040602050305030304" pitchFamily="18" charset="0"/>
                <a:ea typeface="Promocyja" panose="02000503000000000000" pitchFamily="2" charset="0"/>
              </a:rPr>
              <a:t>Pod koniec XIX wieku w jednej z </a:t>
            </a:r>
            <a:r>
              <a:rPr lang="pl-PL" dirty="0" smtClean="0">
                <a:latin typeface="Book Antiqua" panose="02040602050305030304" pitchFamily="18" charset="0"/>
                <a:ea typeface="Promocyja" panose="02000503000000000000" pitchFamily="2" charset="0"/>
              </a:rPr>
              <a:t>fabryk w Chicago </a:t>
            </a:r>
            <a:r>
              <a:rPr lang="pl-PL" dirty="0">
                <a:latin typeface="Book Antiqua" panose="02040602050305030304" pitchFamily="18" charset="0"/>
                <a:ea typeface="Promocyja" panose="02000503000000000000" pitchFamily="2" charset="0"/>
              </a:rPr>
              <a:t>doszło do strajku, który kilka dni później przerodził się w zamieszki </a:t>
            </a:r>
            <a:r>
              <a:rPr lang="pl-PL" dirty="0" smtClean="0">
                <a:latin typeface="Book Antiqua" panose="02040602050305030304" pitchFamily="18" charset="0"/>
                <a:ea typeface="Promocyja" panose="02000503000000000000" pitchFamily="2" charset="0"/>
              </a:rPr>
              <a:t>                 w </a:t>
            </a:r>
            <a:r>
              <a:rPr lang="pl-PL" dirty="0">
                <a:latin typeface="Book Antiqua" panose="02040602050305030304" pitchFamily="18" charset="0"/>
                <a:ea typeface="Promocyja" panose="02000503000000000000" pitchFamily="2" charset="0"/>
              </a:rPr>
              <a:t>centrum miasta. </a:t>
            </a:r>
            <a:endParaRPr lang="pl-PL" dirty="0" smtClean="0">
              <a:latin typeface="Book Antiqua" panose="02040602050305030304" pitchFamily="18" charset="0"/>
              <a:ea typeface="Promocyja" panose="02000503000000000000" pitchFamily="2" charset="0"/>
            </a:endParaRPr>
          </a:p>
          <a:p>
            <a:pPr marL="0" indent="0" algn="ctr">
              <a:buNone/>
            </a:pPr>
            <a:r>
              <a:rPr lang="pl-PL" dirty="0">
                <a:latin typeface="Book Antiqua" panose="02040602050305030304" pitchFamily="18" charset="0"/>
                <a:ea typeface="Promocyja" panose="02000503000000000000" pitchFamily="2" charset="0"/>
              </a:rPr>
              <a:t> </a:t>
            </a:r>
            <a:r>
              <a:rPr lang="pl-PL" dirty="0" smtClean="0">
                <a:latin typeface="Book Antiqua" panose="02040602050305030304" pitchFamily="18" charset="0"/>
                <a:ea typeface="Promocyja" panose="02000503000000000000" pitchFamily="2" charset="0"/>
              </a:rPr>
              <a:t>Protest </a:t>
            </a:r>
            <a:r>
              <a:rPr lang="pl-PL" dirty="0">
                <a:latin typeface="Book Antiqua" panose="02040602050305030304" pitchFamily="18" charset="0"/>
                <a:ea typeface="Promocyja" panose="02000503000000000000" pitchFamily="2" charset="0"/>
              </a:rPr>
              <a:t>został brutalnie stłumiony przez </a:t>
            </a:r>
            <a:r>
              <a:rPr lang="pl-PL" dirty="0" smtClean="0">
                <a:latin typeface="Book Antiqua" panose="02040602050305030304" pitchFamily="18" charset="0"/>
                <a:ea typeface="Promocyja" panose="02000503000000000000" pitchFamily="2" charset="0"/>
              </a:rPr>
              <a:t>policję. Zginęło kilka osób, głównie przedstawicieli ruchu pracowniczego.</a:t>
            </a:r>
            <a:endParaRPr lang="pl-PL" dirty="0">
              <a:latin typeface="Book Antiqua" panose="02040602050305030304" pitchFamily="18" charset="0"/>
              <a:ea typeface="Promocyja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57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06">
        <p:fade/>
      </p:transition>
    </mc:Choice>
    <mc:Fallback xmlns="">
      <p:transition spd="slow" advTm="208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429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Promocyja" panose="02000503000000000000" pitchFamily="2" charset="0"/>
              </a:rPr>
              <a:t>Jak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Promocyja" panose="02000503000000000000" pitchFamily="2" charset="0"/>
              </a:rPr>
              <a:t>się obchodzi święto 1 maja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Promocyja" panose="02000503000000000000" pitchFamily="2" charset="0"/>
              </a:rPr>
              <a:t>                   w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Promocyja" panose="02000503000000000000" pitchFamily="2" charset="0"/>
              </a:rPr>
              <a:t>Polsce?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81017"/>
            <a:ext cx="10515600" cy="5176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dirty="0" smtClean="0">
                <a:latin typeface="Book Antiqua" panose="02040602050305030304" pitchFamily="18" charset="0"/>
                <a:ea typeface="Promocyja" panose="02000503000000000000" pitchFamily="2" charset="0"/>
              </a:rPr>
              <a:t>Pierwsze </a:t>
            </a:r>
            <a:r>
              <a:rPr lang="pl-PL" sz="2600" dirty="0">
                <a:latin typeface="Book Antiqua" panose="02040602050305030304" pitchFamily="18" charset="0"/>
                <a:ea typeface="Promocyja" panose="02000503000000000000" pitchFamily="2" charset="0"/>
              </a:rPr>
              <a:t>obchody Święta Pracy w Polsce miały miejsce w </a:t>
            </a:r>
            <a:r>
              <a:rPr lang="pl-PL" sz="26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Promocyja" panose="02000503000000000000" pitchFamily="2" charset="0"/>
              </a:rPr>
              <a:t>1890 roku </a:t>
            </a:r>
            <a:r>
              <a:rPr lang="pl-PL" sz="26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Promocyja" panose="02000503000000000000" pitchFamily="2" charset="0"/>
              </a:rPr>
              <a:t>           </a:t>
            </a:r>
            <a:r>
              <a:rPr lang="pl-PL" sz="2600" dirty="0" smtClean="0">
                <a:latin typeface="Book Antiqua" panose="02040602050305030304" pitchFamily="18" charset="0"/>
                <a:ea typeface="Promocyja" panose="02000503000000000000" pitchFamily="2" charset="0"/>
              </a:rPr>
              <a:t>i </a:t>
            </a:r>
            <a:r>
              <a:rPr lang="pl-PL" sz="2600" dirty="0">
                <a:latin typeface="Book Antiqua" panose="02040602050305030304" pitchFamily="18" charset="0"/>
                <a:ea typeface="Promocyja" panose="02000503000000000000" pitchFamily="2" charset="0"/>
              </a:rPr>
              <a:t>niejednokrotnie odbywały się wbrew woli zaborców. </a:t>
            </a:r>
            <a:endParaRPr lang="pl-PL" sz="2600" dirty="0" smtClean="0">
              <a:latin typeface="Book Antiqua" panose="02040602050305030304" pitchFamily="18" charset="0"/>
              <a:ea typeface="Promocyja" panose="02000503000000000000" pitchFamily="2" charset="0"/>
            </a:endParaRPr>
          </a:p>
          <a:p>
            <a:pPr marL="0" indent="0" algn="ctr">
              <a:buNone/>
            </a:pPr>
            <a:endParaRPr lang="pl-PL" sz="1100" b="1" dirty="0" smtClean="0">
              <a:latin typeface="Book Antiqua" panose="02040602050305030304" pitchFamily="18" charset="0"/>
              <a:ea typeface="Promocyja" panose="02000503000000000000" pitchFamily="2" charset="0"/>
            </a:endParaRPr>
          </a:p>
          <a:p>
            <a:pPr marL="0" indent="0" algn="ctr">
              <a:buNone/>
            </a:pPr>
            <a:r>
              <a:rPr lang="pl-PL" sz="26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Promocyja" panose="02000503000000000000" pitchFamily="2" charset="0"/>
              </a:rPr>
              <a:t>W </a:t>
            </a:r>
            <a:r>
              <a:rPr lang="pl-PL" sz="26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Promocyja" panose="02000503000000000000" pitchFamily="2" charset="0"/>
              </a:rPr>
              <a:t>1950 roku rząd komunistyczny nadał dniu 1 maja status święta państwowego.</a:t>
            </a:r>
            <a:r>
              <a:rPr lang="pl-PL" sz="26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Promocyja" panose="02000503000000000000" pitchFamily="2" charset="0"/>
              </a:rPr>
              <a:t> </a:t>
            </a:r>
            <a:r>
              <a:rPr lang="pl-PL" sz="2600" dirty="0">
                <a:latin typeface="Book Antiqua" panose="02040602050305030304" pitchFamily="18" charset="0"/>
                <a:ea typeface="Promocyja" panose="02000503000000000000" pitchFamily="2" charset="0"/>
              </a:rPr>
              <a:t>W ten sposób 1 maja stał się dniem wolnym od pracy. </a:t>
            </a:r>
            <a:endParaRPr lang="pl-PL" sz="2600" dirty="0" smtClean="0">
              <a:latin typeface="Book Antiqua" panose="02040602050305030304" pitchFamily="18" charset="0"/>
              <a:ea typeface="Promocyja" panose="02000503000000000000" pitchFamily="2" charset="0"/>
            </a:endParaRPr>
          </a:p>
          <a:p>
            <a:pPr marL="0" indent="0" algn="ctr">
              <a:buNone/>
            </a:pPr>
            <a:endParaRPr lang="pl-PL" sz="1100" dirty="0" smtClean="0">
              <a:latin typeface="Book Antiqua" panose="02040602050305030304" pitchFamily="18" charset="0"/>
              <a:ea typeface="Promocyja" panose="02000503000000000000" pitchFamily="2" charset="0"/>
            </a:endParaRPr>
          </a:p>
          <a:p>
            <a:pPr marL="0" indent="0" algn="ctr">
              <a:buNone/>
            </a:pPr>
            <a:r>
              <a:rPr lang="pl-PL" sz="2600" dirty="0" smtClean="0">
                <a:latin typeface="Book Antiqua" panose="02040602050305030304" pitchFamily="18" charset="0"/>
                <a:ea typeface="Promocyja" panose="02000503000000000000" pitchFamily="2" charset="0"/>
              </a:rPr>
              <a:t>W </a:t>
            </a:r>
            <a:r>
              <a:rPr lang="pl-PL" sz="2600" dirty="0">
                <a:latin typeface="Book Antiqua" panose="02040602050305030304" pitchFamily="18" charset="0"/>
                <a:ea typeface="Promocyja" panose="02000503000000000000" pitchFamily="2" charset="0"/>
              </a:rPr>
              <a:t>czasach PRL-u w tym terminie organizowano liczne </a:t>
            </a:r>
            <a:r>
              <a:rPr lang="pl-PL" sz="2600" dirty="0" smtClean="0">
                <a:latin typeface="Book Antiqua" panose="02040602050305030304" pitchFamily="18" charset="0"/>
                <a:ea typeface="Promocyja" panose="02000503000000000000" pitchFamily="2" charset="0"/>
              </a:rPr>
              <a:t>pochody, „szturmówki”, wiece </a:t>
            </a:r>
            <a:r>
              <a:rPr lang="pl-PL" sz="2600" dirty="0">
                <a:latin typeface="Book Antiqua" panose="02040602050305030304" pitchFamily="18" charset="0"/>
                <a:ea typeface="Promocyja" panose="02000503000000000000" pitchFamily="2" charset="0"/>
              </a:rPr>
              <a:t>i zgromadzenia, w których udział często był </a:t>
            </a:r>
            <a:r>
              <a:rPr lang="pl-PL" sz="2600" dirty="0" smtClean="0">
                <a:latin typeface="Book Antiqua" panose="02040602050305030304" pitchFamily="18" charset="0"/>
                <a:ea typeface="Promocyja" panose="02000503000000000000" pitchFamily="2" charset="0"/>
              </a:rPr>
              <a:t>obowiązkowy.</a:t>
            </a:r>
          </a:p>
          <a:p>
            <a:pPr marL="0" indent="0" algn="ctr">
              <a:buNone/>
            </a:pPr>
            <a:endParaRPr lang="pl-PL" sz="1100" dirty="0">
              <a:latin typeface="Book Antiqua" panose="02040602050305030304" pitchFamily="18" charset="0"/>
              <a:ea typeface="Promocyja" panose="02000503000000000000" pitchFamily="2" charset="0"/>
            </a:endParaRPr>
          </a:p>
          <a:p>
            <a:pPr marL="0" indent="0" algn="ctr">
              <a:buNone/>
            </a:pPr>
            <a:r>
              <a:rPr lang="pl-PL" sz="2600" dirty="0" smtClean="0">
                <a:latin typeface="Book Antiqua" panose="02040602050305030304" pitchFamily="18" charset="0"/>
                <a:ea typeface="Promocyja" panose="02000503000000000000" pitchFamily="2" charset="0"/>
              </a:rPr>
              <a:t>W </a:t>
            </a:r>
            <a:r>
              <a:rPr lang="pl-PL" sz="2600" dirty="0">
                <a:latin typeface="Book Antiqua" panose="02040602050305030304" pitchFamily="18" charset="0"/>
                <a:ea typeface="Promocyja" panose="02000503000000000000" pitchFamily="2" charset="0"/>
              </a:rPr>
              <a:t>latach 80. demonstracje pierwszomajowe organizowała podziemna </a:t>
            </a:r>
            <a:r>
              <a:rPr lang="pl-PL" sz="2600" dirty="0" smtClean="0">
                <a:latin typeface="Book Antiqua" panose="02040602050305030304" pitchFamily="18" charset="0"/>
                <a:ea typeface="Promocyja" panose="02000503000000000000" pitchFamily="2" charset="0"/>
              </a:rPr>
              <a:t>Solidarność.</a:t>
            </a:r>
            <a:endParaRPr lang="pl-PL" sz="2600" dirty="0">
              <a:latin typeface="Book Antiqua" panose="02040602050305030304" pitchFamily="18" charset="0"/>
              <a:ea typeface="Promocyja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0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88">
        <p:fade/>
      </p:transition>
    </mc:Choice>
    <mc:Fallback xmlns="">
      <p:transition spd="slow" advTm="205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35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92695"/>
            <a:ext cx="10515600" cy="24242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dirty="0">
                <a:latin typeface="Book Antiqua" panose="02040602050305030304" pitchFamily="18" charset="0"/>
                <a:ea typeface="Promocyja" panose="02000503000000000000" pitchFamily="2" charset="0"/>
              </a:rPr>
              <a:t>Obecnie w wielu miastach w Polsce odbywają się marsze, pochody oraz uroczystości związane ze Świętem 1 Maja. </a:t>
            </a:r>
            <a:endParaRPr lang="pl-PL" sz="2600" dirty="0" smtClean="0">
              <a:latin typeface="Book Antiqua" panose="02040602050305030304" pitchFamily="18" charset="0"/>
              <a:ea typeface="Promocyja" panose="02000503000000000000" pitchFamily="2" charset="0"/>
            </a:endParaRPr>
          </a:p>
          <a:p>
            <a:pPr marL="0" indent="0" algn="ctr">
              <a:buNone/>
            </a:pPr>
            <a:r>
              <a:rPr lang="pl-PL" sz="2600" dirty="0" smtClean="0">
                <a:latin typeface="Book Antiqua" panose="02040602050305030304" pitchFamily="18" charset="0"/>
                <a:ea typeface="Promocyja" panose="02000503000000000000" pitchFamily="2" charset="0"/>
              </a:rPr>
              <a:t>Dla </a:t>
            </a:r>
            <a:r>
              <a:rPr lang="pl-PL" sz="2600" dirty="0">
                <a:latin typeface="Book Antiqua" panose="02040602050305030304" pitchFamily="18" charset="0"/>
                <a:ea typeface="Promocyja" panose="02000503000000000000" pitchFamily="2" charset="0"/>
              </a:rPr>
              <a:t>wielu osób to także doskonała okazja do zwrócenia uwagi na problematykę braku pracy, niskiej płacy czy nierówności na rynku pracy</a:t>
            </a:r>
            <a:r>
              <a:rPr lang="pl-PL" sz="2600" dirty="0" smtClean="0">
                <a:latin typeface="Book Antiqua" panose="02040602050305030304" pitchFamily="18" charset="0"/>
                <a:ea typeface="Promocyja" panose="02000503000000000000" pitchFamily="2" charset="0"/>
              </a:rPr>
              <a:t>.</a:t>
            </a:r>
          </a:p>
          <a:p>
            <a:pPr marL="0" indent="0" algn="ctr">
              <a:buNone/>
            </a:pPr>
            <a:endParaRPr lang="pl-PL" sz="3600" b="1" dirty="0">
              <a:latin typeface="Promocyja" panose="02000503000000000000" pitchFamily="2" charset="0"/>
              <a:ea typeface="Promocyja" panose="02000503000000000000" pitchFamily="2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34" y="3616961"/>
            <a:ext cx="1778091" cy="222261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610" y="3718566"/>
            <a:ext cx="1352620" cy="212100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15" y="3718566"/>
            <a:ext cx="1727289" cy="215276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289" y="3616961"/>
            <a:ext cx="1714588" cy="231151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463" y="3645537"/>
            <a:ext cx="1835244" cy="229881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93" y="3699515"/>
            <a:ext cx="1841595" cy="222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6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54">
        <p:fade/>
      </p:transition>
    </mc:Choice>
    <mc:Fallback xmlns="">
      <p:transition spd="slow" advTm="160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Julian Tuwim</a:t>
            </a:r>
            <a:b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„Wszyscy dla wszystkich”</a:t>
            </a:r>
            <a:endParaRPr lang="pl-PL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96" y="1924737"/>
            <a:ext cx="2419474" cy="415311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97" y="1924737"/>
            <a:ext cx="2368672" cy="4242018"/>
          </a:xfrm>
          <a:prstGeom prst="rect">
            <a:avLst/>
          </a:prstGeom>
        </p:spPr>
      </p:pic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1400" dirty="0">
                <a:latin typeface="Book Antiqua" panose="02040602050305030304" pitchFamily="18" charset="0"/>
              </a:rPr>
              <a:t> </a:t>
            </a:r>
            <a:r>
              <a:rPr lang="pl-PL" sz="1400" dirty="0" smtClean="0">
                <a:latin typeface="Book Antiqua" panose="02040602050305030304" pitchFamily="18" charset="0"/>
              </a:rPr>
              <a:t>      	</a:t>
            </a:r>
            <a:r>
              <a:rPr lang="pl-PL" sz="1400" b="1" dirty="0" smtClean="0">
                <a:latin typeface="Book Antiqua" panose="02040602050305030304" pitchFamily="18" charset="0"/>
              </a:rPr>
              <a:t>Murarz </a:t>
            </a:r>
            <a:r>
              <a:rPr lang="pl-PL" sz="1400" b="1" dirty="0">
                <a:latin typeface="Book Antiqua" panose="02040602050305030304" pitchFamily="18" charset="0"/>
              </a:rPr>
              <a:t>domy buduje,</a:t>
            </a:r>
          </a:p>
          <a:p>
            <a:pPr marL="0" indent="0">
              <a:buNone/>
            </a:pPr>
            <a:r>
              <a:rPr lang="pl-PL" sz="1400" b="1" dirty="0" smtClean="0">
                <a:latin typeface="Book Antiqua" panose="02040602050305030304" pitchFamily="18" charset="0"/>
              </a:rPr>
              <a:t>        	Krawiec </a:t>
            </a:r>
            <a:r>
              <a:rPr lang="pl-PL" sz="1400" b="1" dirty="0">
                <a:latin typeface="Book Antiqua" panose="02040602050305030304" pitchFamily="18" charset="0"/>
              </a:rPr>
              <a:t>szyje ubrania,</a:t>
            </a:r>
          </a:p>
          <a:p>
            <a:pPr marL="0" indent="0">
              <a:buNone/>
            </a:pPr>
            <a:r>
              <a:rPr lang="pl-PL" sz="1400" b="1" dirty="0" smtClean="0">
                <a:latin typeface="Book Antiqua" panose="02040602050305030304" pitchFamily="18" charset="0"/>
              </a:rPr>
              <a:t>        	Ale </a:t>
            </a:r>
            <a:r>
              <a:rPr lang="pl-PL" sz="1400" b="1" dirty="0">
                <a:latin typeface="Book Antiqua" panose="02040602050305030304" pitchFamily="18" charset="0"/>
              </a:rPr>
              <a:t>gdzieżby co uszył,</a:t>
            </a:r>
          </a:p>
          <a:p>
            <a:pPr marL="0" indent="0">
              <a:buNone/>
            </a:pPr>
            <a:r>
              <a:rPr lang="pl-PL" sz="1400" b="1" dirty="0" smtClean="0">
                <a:latin typeface="Book Antiqua" panose="02040602050305030304" pitchFamily="18" charset="0"/>
              </a:rPr>
              <a:t>        	Gdyby </a:t>
            </a:r>
            <a:r>
              <a:rPr lang="pl-PL" sz="1400" b="1" dirty="0">
                <a:latin typeface="Book Antiqua" panose="02040602050305030304" pitchFamily="18" charset="0"/>
              </a:rPr>
              <a:t>nie miał </a:t>
            </a:r>
            <a:r>
              <a:rPr lang="pl-PL" sz="1400" b="1" dirty="0" smtClean="0">
                <a:latin typeface="Book Antiqua" panose="02040602050305030304" pitchFamily="18" charset="0"/>
              </a:rPr>
              <a:t>mieszkania?</a:t>
            </a:r>
          </a:p>
          <a:p>
            <a:pPr marL="0" indent="0">
              <a:buNone/>
            </a:pPr>
            <a:r>
              <a:rPr lang="pl-PL" sz="1400" b="1" dirty="0" smtClean="0">
                <a:latin typeface="Book Antiqua" panose="02040602050305030304" pitchFamily="18" charset="0"/>
              </a:rPr>
              <a:t>	       	  A </a:t>
            </a:r>
            <a:r>
              <a:rPr lang="pl-PL" sz="1400" b="1" dirty="0">
                <a:latin typeface="Book Antiqua" panose="02040602050305030304" pitchFamily="18" charset="0"/>
              </a:rPr>
              <a:t>i murarz by przecie</a:t>
            </a:r>
          </a:p>
          <a:p>
            <a:pPr marL="0" indent="0">
              <a:buNone/>
            </a:pPr>
            <a:r>
              <a:rPr lang="pl-PL" sz="1400" b="1" dirty="0" smtClean="0">
                <a:latin typeface="Book Antiqua" panose="02040602050305030304" pitchFamily="18" charset="0"/>
              </a:rPr>
              <a:t>	        	  Na </a:t>
            </a:r>
            <a:r>
              <a:rPr lang="pl-PL" sz="1400" b="1" dirty="0">
                <a:latin typeface="Book Antiqua" panose="02040602050305030304" pitchFamily="18" charset="0"/>
              </a:rPr>
              <a:t>robotę nie ruszył,</a:t>
            </a:r>
          </a:p>
          <a:p>
            <a:pPr marL="0" indent="0">
              <a:buNone/>
            </a:pPr>
            <a:r>
              <a:rPr lang="pl-PL" sz="1400" b="1" dirty="0" smtClean="0">
                <a:latin typeface="Book Antiqua" panose="02040602050305030304" pitchFamily="18" charset="0"/>
              </a:rPr>
              <a:t>	        	  Gdyby </a:t>
            </a:r>
            <a:r>
              <a:rPr lang="pl-PL" sz="1400" b="1" dirty="0">
                <a:latin typeface="Book Antiqua" panose="02040602050305030304" pitchFamily="18" charset="0"/>
              </a:rPr>
              <a:t>krawiec mu spodni</a:t>
            </a:r>
          </a:p>
          <a:p>
            <a:pPr marL="0" indent="0">
              <a:buNone/>
            </a:pPr>
            <a:r>
              <a:rPr lang="pl-PL" sz="1400" b="1" dirty="0" smtClean="0">
                <a:latin typeface="Book Antiqua" panose="02040602050305030304" pitchFamily="18" charset="0"/>
              </a:rPr>
              <a:t>	         	  I fartucha </a:t>
            </a:r>
            <a:r>
              <a:rPr lang="pl-PL" sz="1400" b="1" dirty="0">
                <a:latin typeface="Book Antiqua" panose="02040602050305030304" pitchFamily="18" charset="0"/>
              </a:rPr>
              <a:t>nie uszył</a:t>
            </a:r>
            <a:r>
              <a:rPr lang="pl-PL" sz="1400" b="1" dirty="0" smtClean="0">
                <a:latin typeface="Book Antiqua" panose="02040602050305030304" pitchFamily="18" charset="0"/>
              </a:rPr>
              <a:t>.</a:t>
            </a:r>
          </a:p>
          <a:p>
            <a:pPr marL="0" indent="0">
              <a:buNone/>
            </a:pPr>
            <a:r>
              <a:rPr lang="pl-PL" sz="1400" b="1" dirty="0" smtClean="0">
                <a:latin typeface="Book Antiqua" panose="02040602050305030304" pitchFamily="18" charset="0"/>
              </a:rPr>
              <a:t>        	 Piekarz </a:t>
            </a:r>
            <a:r>
              <a:rPr lang="pl-PL" sz="1400" b="1" dirty="0">
                <a:latin typeface="Book Antiqua" panose="02040602050305030304" pitchFamily="18" charset="0"/>
              </a:rPr>
              <a:t>musi mieć buty,</a:t>
            </a:r>
          </a:p>
          <a:p>
            <a:pPr marL="0" indent="0">
              <a:buNone/>
            </a:pPr>
            <a:r>
              <a:rPr lang="pl-PL" sz="1400" b="1" dirty="0" smtClean="0">
                <a:latin typeface="Book Antiqua" panose="02040602050305030304" pitchFamily="18" charset="0"/>
              </a:rPr>
              <a:t>         	 Więc </a:t>
            </a:r>
            <a:r>
              <a:rPr lang="pl-PL" sz="1400" b="1" dirty="0">
                <a:latin typeface="Book Antiqua" panose="02040602050305030304" pitchFamily="18" charset="0"/>
              </a:rPr>
              <a:t>do szewca iść trzeba,</a:t>
            </a:r>
          </a:p>
          <a:p>
            <a:pPr marL="0" indent="0">
              <a:buNone/>
            </a:pPr>
            <a:r>
              <a:rPr lang="pl-PL" sz="1400" b="1" dirty="0" smtClean="0">
                <a:latin typeface="Book Antiqua" panose="02040602050305030304" pitchFamily="18" charset="0"/>
              </a:rPr>
              <a:t>         	 No</a:t>
            </a:r>
            <a:r>
              <a:rPr lang="pl-PL" sz="1400" b="1" dirty="0">
                <a:latin typeface="Book Antiqua" panose="02040602050305030304" pitchFamily="18" charset="0"/>
              </a:rPr>
              <a:t>, a gdyby nie piekarz,</a:t>
            </a:r>
          </a:p>
          <a:p>
            <a:pPr marL="0" indent="0">
              <a:buNone/>
            </a:pPr>
            <a:r>
              <a:rPr lang="pl-PL" sz="1400" b="1" dirty="0" smtClean="0">
                <a:latin typeface="Book Antiqua" panose="02040602050305030304" pitchFamily="18" charset="0"/>
              </a:rPr>
              <a:t>         	 Toby </a:t>
            </a:r>
            <a:r>
              <a:rPr lang="pl-PL" sz="1400" b="1" dirty="0">
                <a:latin typeface="Book Antiqua" panose="02040602050305030304" pitchFamily="18" charset="0"/>
              </a:rPr>
              <a:t>szewc nie miał chleba</a:t>
            </a:r>
            <a:r>
              <a:rPr lang="pl-PL" sz="1400" b="1" dirty="0" smtClean="0">
                <a:latin typeface="Book Antiqua" panose="02040602050305030304" pitchFamily="18" charset="0"/>
              </a:rPr>
              <a:t>.</a:t>
            </a:r>
            <a:endParaRPr lang="pl-PL" sz="1400" b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pl-PL" sz="1400" b="1" dirty="0" smtClean="0">
                <a:latin typeface="Book Antiqua" panose="02040602050305030304" pitchFamily="18" charset="0"/>
              </a:rPr>
              <a:t>	         	 Tak </a:t>
            </a:r>
            <a:r>
              <a:rPr lang="pl-PL" sz="1400" b="1" dirty="0">
                <a:latin typeface="Book Antiqua" panose="02040602050305030304" pitchFamily="18" charset="0"/>
              </a:rPr>
              <a:t>dla wspólnej korzyści</a:t>
            </a:r>
          </a:p>
          <a:p>
            <a:pPr marL="0" indent="0">
              <a:buNone/>
            </a:pPr>
            <a:r>
              <a:rPr lang="pl-PL" sz="1400" b="1" dirty="0" smtClean="0">
                <a:latin typeface="Book Antiqua" panose="02040602050305030304" pitchFamily="18" charset="0"/>
              </a:rPr>
              <a:t>	        	 I </a:t>
            </a:r>
            <a:r>
              <a:rPr lang="pl-PL" sz="1400" b="1" dirty="0">
                <a:latin typeface="Book Antiqua" panose="02040602050305030304" pitchFamily="18" charset="0"/>
              </a:rPr>
              <a:t>dla dobra wspólnego</a:t>
            </a:r>
          </a:p>
          <a:p>
            <a:pPr marL="0" indent="0">
              <a:buNone/>
            </a:pPr>
            <a:r>
              <a:rPr lang="pl-PL" sz="1400" b="1" dirty="0" smtClean="0">
                <a:latin typeface="Book Antiqua" panose="02040602050305030304" pitchFamily="18" charset="0"/>
              </a:rPr>
              <a:t>	        	Wszyscy </a:t>
            </a:r>
            <a:r>
              <a:rPr lang="pl-PL" sz="1400" b="1" dirty="0">
                <a:latin typeface="Book Antiqua" panose="02040602050305030304" pitchFamily="18" charset="0"/>
              </a:rPr>
              <a:t>muszą pracować,</a:t>
            </a:r>
          </a:p>
          <a:p>
            <a:pPr marL="0" indent="0">
              <a:buNone/>
            </a:pPr>
            <a:r>
              <a:rPr lang="pl-PL" sz="1400" b="1" dirty="0" smtClean="0">
                <a:latin typeface="Book Antiqua" panose="02040602050305030304" pitchFamily="18" charset="0"/>
              </a:rPr>
              <a:t>	       	Mój </a:t>
            </a:r>
            <a:r>
              <a:rPr lang="pl-PL" sz="1400" b="1" dirty="0">
                <a:latin typeface="Book Antiqua" panose="02040602050305030304" pitchFamily="18" charset="0"/>
              </a:rPr>
              <a:t>maleńki kolego.</a:t>
            </a:r>
          </a:p>
        </p:txBody>
      </p:sp>
    </p:spTree>
    <p:extLst>
      <p:ext uri="{BB962C8B-B14F-4D97-AF65-F5344CB8AC3E}">
        <p14:creationId xmlns:p14="http://schemas.microsoft.com/office/powerpoint/2010/main" val="300251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01">
        <p:fade/>
      </p:transition>
    </mc:Choice>
    <mc:Fallback xmlns="">
      <p:transition spd="slow" advTm="207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Gry i zabawy edukacyjne na majówkę</a:t>
            </a:r>
            <a:endParaRPr lang="pl-PL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Puzzle:</a:t>
            </a:r>
          </a:p>
          <a:p>
            <a:pPr marL="0" indent="0">
              <a:buNone/>
            </a:pPr>
            <a:r>
              <a:rPr lang="pl-PL" dirty="0">
                <a:hlinkClick r:id="rId3"/>
              </a:rPr>
              <a:t>https://www.jigsawplanet.com/?</a:t>
            </a:r>
            <a:r>
              <a:rPr lang="pl-PL" dirty="0" smtClean="0">
                <a:hlinkClick r:id="rId3"/>
              </a:rPr>
              <a:t>rc=play&amp;pid=2396ffc922df</a:t>
            </a:r>
            <a:endParaRPr lang="pl-PL" dirty="0" smtClean="0"/>
          </a:p>
          <a:p>
            <a:pPr marL="0" indent="0">
              <a:buNone/>
            </a:pPr>
            <a:r>
              <a:rPr lang="pl-PL" dirty="0">
                <a:hlinkClick r:id="rId4"/>
              </a:rPr>
              <a:t>https://www.jigsawplanet.com/?</a:t>
            </a:r>
            <a:r>
              <a:rPr lang="pl-PL" dirty="0" smtClean="0">
                <a:hlinkClick r:id="rId4"/>
              </a:rPr>
              <a:t>rc=play&amp;pid=1ebf19efbb61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Zagadki:</a:t>
            </a:r>
          </a:p>
          <a:p>
            <a:pPr marL="0" indent="0">
              <a:buNone/>
            </a:pPr>
            <a:r>
              <a:rPr lang="pl-PL" dirty="0">
                <a:hlinkClick r:id="rId5"/>
              </a:rPr>
              <a:t>https://</a:t>
            </a:r>
            <a:r>
              <a:rPr lang="pl-PL" dirty="0" smtClean="0">
                <a:hlinkClick r:id="rId5"/>
              </a:rPr>
              <a:t>youtu.be/a0P-R6v4e5I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Opowiadanie:</a:t>
            </a:r>
          </a:p>
          <a:p>
            <a:pPr marL="0" indent="0">
              <a:buNone/>
            </a:pPr>
            <a:r>
              <a:rPr lang="pl-PL" dirty="0" smtClean="0">
                <a:hlinkClick r:id="rId6"/>
              </a:rPr>
              <a:t>https</a:t>
            </a:r>
            <a:r>
              <a:rPr lang="pl-PL" dirty="0">
                <a:hlinkClick r:id="rId6"/>
              </a:rPr>
              <a:t>://</a:t>
            </a:r>
            <a:r>
              <a:rPr lang="pl-PL" dirty="0" smtClean="0">
                <a:hlinkClick r:id="rId6"/>
              </a:rPr>
              <a:t>youtu.be/lp2utWAfQeI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sz="1600" dirty="0" smtClean="0"/>
              <a:t>Źródło: YouTube.pl</a:t>
            </a:r>
            <a:endParaRPr lang="pl-PL" sz="1600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09" y="3253219"/>
            <a:ext cx="2646651" cy="350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3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34">
        <p:fade/>
      </p:transition>
    </mc:Choice>
    <mc:Fallback xmlns="">
      <p:transition spd="slow" advTm="261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103</Words>
  <Application>Microsoft Office PowerPoint</Application>
  <PresentationFormat>Panoramiczny</PresentationFormat>
  <Paragraphs>46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5" baseType="lpstr">
      <vt:lpstr>Algerian</vt:lpstr>
      <vt:lpstr>Arial</vt:lpstr>
      <vt:lpstr>Book Antiqua</vt:lpstr>
      <vt:lpstr>Calibri</vt:lpstr>
      <vt:lpstr>Calibri Light</vt:lpstr>
      <vt:lpstr>Myanmar Text</vt:lpstr>
      <vt:lpstr>Promocyja</vt:lpstr>
      <vt:lpstr>Motyw pakietu Office</vt:lpstr>
      <vt:lpstr>           Święta majowe</vt:lpstr>
      <vt:lpstr> 1 maja  </vt:lpstr>
      <vt:lpstr>Skąd się wzięło Święto Pracy?</vt:lpstr>
      <vt:lpstr>Jak się obchodzi święto 1 maja                    w Polsce? </vt:lpstr>
      <vt:lpstr>Prezentacja programu PowerPoint</vt:lpstr>
      <vt:lpstr>Julian Tuwim „Wszyscy dla wszystkich”</vt:lpstr>
      <vt:lpstr>Gry i zabawy edukacyjne na majówkę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user</cp:lastModifiedBy>
  <cp:revision>41</cp:revision>
  <dcterms:created xsi:type="dcterms:W3CDTF">2021-04-14T10:16:17Z</dcterms:created>
  <dcterms:modified xsi:type="dcterms:W3CDTF">2021-04-20T08:46:06Z</dcterms:modified>
</cp:coreProperties>
</file>