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86" r:id="rId1"/>
  </p:sldMasterIdLst>
  <p:sldIdLst>
    <p:sldId id="256" r:id="rId2"/>
    <p:sldId id="257" r:id="rId3"/>
    <p:sldId id="260" r:id="rId4"/>
    <p:sldId id="270" r:id="rId5"/>
    <p:sldId id="271" r:id="rId6"/>
    <p:sldId id="269" r:id="rId7"/>
    <p:sldId id="268" r:id="rId8"/>
    <p:sldId id="272" r:id="rId9"/>
    <p:sldId id="273" r:id="rId10"/>
    <p:sldId id="262" r:id="rId11"/>
    <p:sldId id="287" r:id="rId12"/>
    <p:sldId id="280" r:id="rId13"/>
    <p:sldId id="277" r:id="rId14"/>
    <p:sldId id="282" r:id="rId15"/>
    <p:sldId id="278" r:id="rId16"/>
    <p:sldId id="261" r:id="rId17"/>
    <p:sldId id="283" r:id="rId18"/>
    <p:sldId id="284" r:id="rId19"/>
    <p:sldId id="285" r:id="rId20"/>
    <p:sldId id="288" r:id="rId21"/>
    <p:sldId id="27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6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0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2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4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0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7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6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0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79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90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1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1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1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2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  <p:sldLayoutId id="2147484799" r:id="rId13"/>
    <p:sldLayoutId id="2147484800" r:id="rId14"/>
    <p:sldLayoutId id="2147484801" r:id="rId15"/>
    <p:sldLayoutId id="2147484802" r:id="rId16"/>
    <p:sldLayoutId id="2147484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c7z6L1yl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F1oBMUUeQ" TargetMode="External"/><Relationship Id="rId2" Type="http://schemas.openxmlformats.org/officeDocument/2006/relationships/hyperlink" Target="https://www.youtube.com/watch?v=QUHCmcnUr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PB8LROOO0" TargetMode="External"/><Relationship Id="rId2" Type="http://schemas.openxmlformats.org/officeDocument/2006/relationships/hyperlink" Target="https://www.youtube.com/watch?v=QEr4THZhTq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dF1oBMUUeQ" TargetMode="External"/><Relationship Id="rId4" Type="http://schemas.openxmlformats.org/officeDocument/2006/relationships/hyperlink" Target="https://www.youtube.com/watch?v=QUHCmcnUrT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ieciaki.pl/warto-wiedziec/porad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Bezpiecznie w sieci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59866" y="3593207"/>
            <a:ext cx="7137216" cy="74697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Czyli </a:t>
            </a:r>
            <a:r>
              <a:rPr lang="pl-PL" sz="2800" dirty="0"/>
              <a:t>z</a:t>
            </a:r>
            <a:r>
              <a:rPr lang="pl-PL" sz="2800" dirty="0" smtClean="0"/>
              <a:t>asady bezpiecznej pracy w Internecie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212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8. Nie zawieraj znajomości w sieci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1" y="2498501"/>
            <a:ext cx="9200166" cy="329269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Nie zawieraj znajomości w sieci - </a:t>
            </a:r>
            <a:r>
              <a:rPr lang="pl-PL" dirty="0" smtClean="0"/>
              <a:t>Pamiętaj, że nigdy nie możesz mieć pewności z kim rozmawiasz w Internecie. Ktoś, kto podaje się </a:t>
            </a:r>
            <a:br>
              <a:rPr lang="pl-PL" dirty="0" smtClean="0"/>
            </a:br>
            <a:r>
              <a:rPr lang="pl-PL" dirty="0" smtClean="0"/>
              <a:t>za Twojego rówieśnika w rzeczywistości może być dużo starszy i mieć wobec ciebie złe zamiary.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Nie </a:t>
            </a:r>
            <a:r>
              <a:rPr lang="pl-PL" b="1" dirty="0"/>
              <a:t>ufaj osobom poznanym w </a:t>
            </a:r>
            <a:r>
              <a:rPr lang="pl-PL" b="1" dirty="0" smtClean="0"/>
              <a:t>sieci!</a:t>
            </a:r>
            <a:r>
              <a:rPr lang="pl-PL" dirty="0" smtClean="0"/>
              <a:t> - Nie </a:t>
            </a:r>
            <a:r>
              <a:rPr lang="pl-PL" dirty="0"/>
              <a:t>spotykaj się z nikim zbyt pochopnie w prawdziwym świecie. 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Tak naprawdę - nigdy nie wiesz, kto jest po drugiej stronie. </a:t>
            </a:r>
          </a:p>
        </p:txBody>
      </p:sp>
    </p:spTree>
    <p:extLst>
      <p:ext uri="{BB962C8B-B14F-4D97-AF65-F5344CB8AC3E}">
        <p14:creationId xmlns:p14="http://schemas.microsoft.com/office/powerpoint/2010/main" val="13498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157" y="1161536"/>
            <a:ext cx="4489621" cy="175466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Plakat kampanii informacyjnej - ,,Dziecko w sieci”</a:t>
            </a:r>
            <a:endParaRPr lang="pl-PL" sz="3600" b="1" dirty="0"/>
          </a:p>
        </p:txBody>
      </p:sp>
      <p:pic>
        <p:nvPicPr>
          <p:cNvPr id="5" name="Symbol zastępczy zawartości 4" descr="1111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384" t="20409" r="17537" b="7730"/>
          <a:stretch>
            <a:fillRect/>
          </a:stretch>
        </p:blipFill>
        <p:spPr>
          <a:xfrm>
            <a:off x="5898292" y="904006"/>
            <a:ext cx="5258338" cy="515080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3811" y="3880022"/>
            <a:ext cx="3718455" cy="642551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Obejrzyj: 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hlinkClick r:id="rId3"/>
              </a:rPr>
              <a:t>Spot telewizyjny kampanii Dziecko w sieci </a:t>
            </a:r>
            <a:endParaRPr lang="pl-PL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10. Niebezpieczne kontakty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Spotkania z osobami poznanymi w Internecie mogą być niebezpieczne! Jeżeli planujesz spotkanie z internetowym znajomym pamiętaj, aby zawsze skonsultować to z rodzicami.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Na spotkania umawiaj się tylko w miejscach publicznych i idź na nie </a:t>
            </a:r>
            <a:br>
              <a:rPr lang="pl-PL" dirty="0" smtClean="0"/>
            </a:br>
            <a:r>
              <a:rPr lang="pl-PL" dirty="0" smtClean="0"/>
              <a:t>w towarzystwie rodziców lub innej zaufanej dorosłej osoby.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W Internecie oszukiwać jest łatwiej niż w prawdziwym życiu. Nie wierz, </a:t>
            </a:r>
            <a:br>
              <a:rPr lang="pl-PL" dirty="0" smtClean="0"/>
            </a:br>
            <a:r>
              <a:rPr lang="pl-PL" dirty="0" smtClean="0"/>
              <a:t>we wszystko, co usłyszysz od osób, które znasz tylko z Internetu.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000" b="1" dirty="0" smtClean="0">
                <a:latin typeface="+mj-lt"/>
              </a:rPr>
              <a:t>11. Szkodliwe treści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Nieraz przeglądając sieć możesz natknąć się na strony, które nie są przeznaczone dla dzieci lub też strony, zawierające w sobie treści ośmieszające ludzi o innym kolorze skóry czy wyznaniu.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Treści, które znajdują się na tych stronach mogą namawiać Cię do złych lub niezdrowych rzeczy. Nie można być obojętnym wobec takich stron </a:t>
            </a:r>
            <a:br>
              <a:rPr lang="pl-PL" dirty="0" smtClean="0"/>
            </a:br>
            <a:r>
              <a:rPr lang="pl-PL" dirty="0" smtClean="0"/>
              <a:t>w Internecie.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Takie strony są niezgodne z prawem.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12. </a:t>
            </a:r>
            <a:r>
              <a:rPr lang="pl-PL" sz="4000" b="1" dirty="0" err="1" smtClean="0"/>
              <a:t>Cyberprzemoc</a:t>
            </a:r>
            <a:r>
              <a:rPr lang="pl-PL" sz="4000" b="1" dirty="0" smtClean="0"/>
              <a:t> i </a:t>
            </a:r>
            <a:r>
              <a:rPr lang="pl-PL" sz="4000" b="1" dirty="0" err="1" smtClean="0"/>
              <a:t>hejt</a:t>
            </a:r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347784"/>
            <a:ext cx="9601196" cy="3528084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Cyberprzemoc zwana również jako </a:t>
            </a:r>
            <a:r>
              <a:rPr lang="pl-PL" dirty="0" err="1" smtClean="0">
                <a:solidFill>
                  <a:schemeClr val="tx1"/>
                </a:solidFill>
              </a:rPr>
              <a:t>cyberbullynig</a:t>
            </a:r>
            <a:r>
              <a:rPr lang="pl-PL" dirty="0" smtClean="0">
                <a:solidFill>
                  <a:schemeClr val="tx1"/>
                </a:solidFill>
              </a:rPr>
              <a:t>. Jest to agresja za pomocą technologii informacyjnych i komunikacyjnych m. in. telefonów komórkowych, </a:t>
            </a:r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nternetu.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Zazwyczaj przybiera następujące formy: wyzywanie, zastraszanie, poniżanie innych, publikowanie i rozsyłanie zdjęć, filmów lub tekstów ośmieszających, szkalujących inną osobę, robienie zdjęć lub rejestrowanie filmów bez jego zgody, podszywanie się pod inną osobę i publikowanie w jej imieniu różnych negatywnych treści.</a:t>
            </a:r>
          </a:p>
          <a:p>
            <a:pPr lvl="0"/>
            <a:endParaRPr lang="pl-PL" dirty="0" smtClean="0">
              <a:solidFill>
                <a:schemeClr val="tx1"/>
              </a:solidFill>
              <a:latin typeface="Calibri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309816"/>
            <a:ext cx="9601196" cy="97618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 </a:t>
            </a:r>
            <a:r>
              <a:rPr lang="pl-PL" sz="4000" b="1" dirty="0" err="1" smtClean="0"/>
              <a:t>Cyberprzemoc</a:t>
            </a:r>
            <a:r>
              <a:rPr lang="pl-PL" sz="4000" b="1" dirty="0" smtClean="0"/>
              <a:t> i </a:t>
            </a:r>
            <a:r>
              <a:rPr lang="pl-PL" sz="4000" b="1" dirty="0" err="1" smtClean="0"/>
              <a:t>hejt</a:t>
            </a:r>
            <a:r>
              <a:rPr lang="pl-PL" sz="4000" b="1" dirty="0" smtClean="0"/>
              <a:t>  - </a:t>
            </a:r>
            <a:r>
              <a:rPr lang="pl-PL" sz="4000" b="1" dirty="0" err="1" smtClean="0"/>
              <a:t>cd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8142" y="2454875"/>
            <a:ext cx="9298456" cy="3662590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3700" b="1" dirty="0" smtClean="0"/>
              <a:t>Hejt</a:t>
            </a:r>
            <a:r>
              <a:rPr lang="pl-PL" sz="3700" dirty="0" smtClean="0"/>
              <a:t>, czyli obraźliwe, wrogie czy agresywne komentarze pod adresem innych uczestników sieci.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3700" b="1" dirty="0" err="1" smtClean="0"/>
              <a:t>Trolling</a:t>
            </a:r>
            <a:r>
              <a:rPr lang="pl-PL" sz="3700" b="1" dirty="0" smtClean="0"/>
              <a:t> </a:t>
            </a:r>
            <a:r>
              <a:rPr lang="pl-PL" sz="3700" dirty="0" smtClean="0"/>
              <a:t> czyli wywoływanie kłótni na różnego rodzaju forach czy portalach społecznościowych.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3700" dirty="0" smtClean="0"/>
              <a:t>Pamiętaj w Internecie każdy zostawia ślady, po których policja może go znaleźć.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3700" dirty="0" smtClean="0"/>
              <a:t>Jeśli zdarzy Ci się, że internetowy kontakt sprawia Ci przykrość – poproś          o pomoc. Powiedz o tym rodzicom lub nauczycielowi.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3700" dirty="0" smtClean="0"/>
              <a:t>Nie daj się sprowokować, nie publikuj poniżających komentarzy czy grafiki.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3700" dirty="0" smtClean="0"/>
              <a:t>Możesz również skontaktować się z Helpline.org.pl lub z Telefonem Zaufania dla Dzieci i Młodzieży, dzwoniąc pod numer  116 111. </a:t>
            </a:r>
          </a:p>
          <a:p>
            <a:pPr marL="457200" indent="-457200">
              <a:buFont typeface="+mj-lt"/>
              <a:buAutoNum type="arabicPeriod"/>
            </a:pP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8981" y="1129746"/>
            <a:ext cx="9011971" cy="1159098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13. Stosuj zasady </a:t>
            </a:r>
            <a:r>
              <a:rPr lang="pl-PL" sz="4000" b="1" dirty="0" err="1" smtClean="0"/>
              <a:t>netykiety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2485623"/>
            <a:ext cx="9430825" cy="330557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 smtClean="0"/>
              <a:t>Szanuj każdego użytkownika sieci.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 smtClean="0"/>
              <a:t>Posługuj się poprawnym językiem - nie używaj wulgaryzmów. </a:t>
            </a:r>
            <a:endParaRPr lang="pl-PL" b="1" dirty="0" smtClean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b="1" dirty="0" smtClean="0"/>
              <a:t>Szanuj innych i traktuj tak, jak chcesz by Ciebie traktowali.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 smtClean="0"/>
              <a:t>Nie nadużywaj CAPS LOCKA – Pisanie wyłącznie wielkimi literami powoduje, że inni postrzegają Cię jako osobę, która wiecznie krzyczy lub rozkazuje.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 smtClean="0"/>
              <a:t>Wbrew zasadom netykiety jest także pisanie na przemian wielkimi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 </a:t>
            </a:r>
            <a:r>
              <a:rPr lang="pl-PL" dirty="0" smtClean="0"/>
              <a:t>     i małymi literami – to tzw. </a:t>
            </a:r>
            <a:r>
              <a:rPr lang="pl-PL" dirty="0" err="1" smtClean="0"/>
              <a:t>poke</a:t>
            </a:r>
            <a:r>
              <a:rPr lang="pl-PL" dirty="0" smtClean="0"/>
              <a:t>-pismo, które jest męczące dla czytelników. </a:t>
            </a:r>
          </a:p>
        </p:txBody>
      </p:sp>
    </p:spTree>
    <p:extLst>
      <p:ext uri="{BB962C8B-B14F-4D97-AF65-F5344CB8AC3E}">
        <p14:creationId xmlns:p14="http://schemas.microsoft.com/office/powerpoint/2010/main" val="14531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Zasady </a:t>
            </a:r>
            <a:r>
              <a:rPr lang="pl-PL" sz="4000" b="1" dirty="0" err="1" smtClean="0"/>
              <a:t>netykiety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Pisz poprawnie -  o</a:t>
            </a:r>
            <a:r>
              <a:rPr lang="pl-PL" dirty="0" smtClean="0"/>
              <a:t>rtografia, odmiana, zwroty grzecznościowe – działają  tak samo jak w bezpośrednim kontakcie. </a:t>
            </a:r>
            <a:endParaRPr lang="pl-PL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Nie przesadzaj z </a:t>
            </a:r>
            <a:r>
              <a:rPr lang="pl-PL" dirty="0" err="1" smtClean="0"/>
              <a:t>emotikonami</a:t>
            </a:r>
            <a:r>
              <a:rPr lang="pl-PL" dirty="0" smtClean="0"/>
              <a:t>  - należy stosować je z umiarem. To tylko dodatek do wiadomości.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Nie </a:t>
            </a:r>
            <a:r>
              <a:rPr lang="pl-PL" b="1" dirty="0" err="1" smtClean="0"/>
              <a:t>trolluj</a:t>
            </a:r>
            <a:r>
              <a:rPr lang="pl-PL" b="1" dirty="0" smtClean="0"/>
              <a:t>  - </a:t>
            </a:r>
            <a:r>
              <a:rPr lang="pl-PL" dirty="0" smtClean="0"/>
              <a:t>trzymaj się faktów. </a:t>
            </a:r>
          </a:p>
          <a:p>
            <a:pPr marL="457200" indent="-457200" algn="ctr">
              <a:buNone/>
            </a:pPr>
            <a:r>
              <a:rPr lang="pl-PL" dirty="0" smtClean="0">
                <a:solidFill>
                  <a:schemeClr val="accent2"/>
                </a:solidFill>
              </a:rPr>
              <a:t>    Pamiętaj: </a:t>
            </a:r>
          </a:p>
          <a:p>
            <a:pPr marL="457200" indent="-457200">
              <a:buNone/>
            </a:pPr>
            <a:r>
              <a:rPr lang="pl-PL" dirty="0" smtClean="0">
                <a:solidFill>
                  <a:schemeClr val="accent2"/>
                </a:solidFill>
              </a:rPr>
              <a:t>W Internecie jesteśmy odpowiedzialni za swoje czyny,  nie jesteśmy anonimowi.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14. Komputer uzależnia – uważaj !!!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600" dirty="0" smtClean="0"/>
              <a:t>Niekontrolowany dostęp do komputera i Internetu może stanowić zagrożenia zarówno fizyczne jak i psychiczne.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b="1" dirty="0" smtClean="0"/>
              <a:t>Zagrożenia fizyczne: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skrzywienia kręgosłupa,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nadwyrężenie mięśni nadgarstka, karku,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osłabienie wzroku,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bóle głowy,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brak apetytu,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nadpobudliwość psychoruchowa lub apatia i depresja,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/>
              <a:t>ogólne zmęczenie organizmu.</a:t>
            </a:r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Komputer uzależnia – uważaj 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600" dirty="0" smtClean="0"/>
              <a:t>Osłabienie więzi emocjonalnych z otoczeniem - postępującą </a:t>
            </a:r>
            <a:r>
              <a:rPr lang="pl-PL" sz="2600" b="1" dirty="0" smtClean="0"/>
              <a:t>izolacja.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600" dirty="0" smtClean="0"/>
              <a:t>Zaburzenie  komunikacji,  lęk przed kontaktami międzyludzkimi.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600" dirty="0" smtClean="0"/>
              <a:t>Oderwanie od świata realnego.</a:t>
            </a:r>
          </a:p>
          <a:p>
            <a:pPr marL="457200" indent="-457200" algn="ctr">
              <a:buNone/>
            </a:pPr>
            <a:r>
              <a:rPr lang="pl-PL" sz="2600" dirty="0" smtClean="0">
                <a:solidFill>
                  <a:schemeClr val="accent2"/>
                </a:solidFill>
              </a:rPr>
              <a:t>Pamiętaj!!!</a:t>
            </a:r>
          </a:p>
          <a:p>
            <a:pPr marL="457200" indent="-457200">
              <a:buNone/>
            </a:pPr>
            <a:r>
              <a:rPr lang="pl-PL" sz="2600" dirty="0" smtClean="0">
                <a:solidFill>
                  <a:srgbClr val="FF0000"/>
                </a:solidFill>
              </a:rPr>
              <a:t>      Nie spędzaj całego wolnego czasu przy komputerze. Rozłącz się!!!</a:t>
            </a:r>
            <a:endParaRPr lang="pl-PL" sz="2600" dirty="0" smtClean="0"/>
          </a:p>
          <a:p>
            <a:pPr marL="457200" indent="-457200">
              <a:buNone/>
            </a:pPr>
            <a:r>
              <a:rPr lang="pl-PL" sz="2600" dirty="0" smtClean="0">
                <a:hlinkClick r:id="rId2"/>
              </a:rPr>
              <a:t>Film - Rozłącz się!</a:t>
            </a:r>
            <a:r>
              <a:rPr lang="pl-PL" sz="2600" dirty="0" smtClean="0"/>
              <a:t>  i </a:t>
            </a:r>
            <a:r>
              <a:rPr lang="pl-PL" sz="2600" dirty="0" smtClean="0">
                <a:hlinkClick r:id="rId3"/>
              </a:rPr>
              <a:t>Internet </a:t>
            </a:r>
            <a:r>
              <a:rPr lang="pl-PL" sz="2600" dirty="0" smtClean="0"/>
              <a:t> </a:t>
            </a:r>
          </a:p>
          <a:p>
            <a:pPr marL="457200" indent="-457200">
              <a:buNone/>
            </a:pPr>
            <a:r>
              <a:rPr lang="pl-PL" dirty="0" smtClean="0"/>
              <a:t> </a:t>
            </a:r>
          </a:p>
          <a:p>
            <a:pPr marL="457200" indent="-457200">
              <a:buNone/>
            </a:pPr>
            <a:endParaRPr lang="pl-PL" dirty="0" smtClean="0"/>
          </a:p>
          <a:p>
            <a:pPr marL="457200" indent="-457200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1378038"/>
            <a:ext cx="10018713" cy="54091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pl-PL" b="1" dirty="0" smtClean="0">
                <a:cs typeface="Arial" panose="020B0604020202020204" pitchFamily="34" charset="0"/>
              </a:rPr>
              <a:t>Zasady </a:t>
            </a:r>
            <a:r>
              <a:rPr lang="pl-PL" b="1" dirty="0">
                <a:cs typeface="Arial" panose="020B0604020202020204" pitchFamily="34" charset="0"/>
              </a:rPr>
              <a:t>bezpiecznej pracy w sieci </a:t>
            </a:r>
            <a:br>
              <a:rPr lang="pl-PL" b="1" dirty="0">
                <a:cs typeface="Arial" panose="020B0604020202020204" pitchFamily="34" charset="0"/>
              </a:rPr>
            </a:b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8097" y="2408349"/>
            <a:ext cx="9086335" cy="3116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Masowy dostęp do </a:t>
            </a:r>
            <a:r>
              <a:rPr lang="pl-PL" dirty="0" smtClean="0"/>
              <a:t>Internetu, dynamiczny jego rozwój jak i praktyczny brak możliwości </a:t>
            </a:r>
            <a:r>
              <a:rPr lang="pl-PL" dirty="0"/>
              <a:t>jego kontroli </a:t>
            </a:r>
            <a:r>
              <a:rPr lang="pl-PL" dirty="0" smtClean="0"/>
              <a:t>sprawił, że bezpieczeństwo  pracy w sieci jest niezwykle ważne dla każdej osoby.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pl-PL" dirty="0" smtClean="0"/>
              <a:t>Aby bezpiecznie korzystać z sieci należy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dirty="0" smtClean="0"/>
              <a:t>przestrzegać następujących zasad: </a:t>
            </a:r>
          </a:p>
          <a:p>
            <a:pPr marL="0" indent="0">
              <a:buNone/>
            </a:pPr>
            <a:endParaRPr lang="pl-PL" sz="3600" dirty="0"/>
          </a:p>
        </p:txBody>
      </p:sp>
      <p:pic>
        <p:nvPicPr>
          <p:cNvPr id="1027" name="Picture 3" descr="C:\Users\XXX\AppData\Local\Microsoft\Windows\Temporary Internet Files\Content.IE5\R3AFSBE6\consejos-seguridad-internet[1]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2768" y="3728641"/>
            <a:ext cx="1752716" cy="1807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7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1" y="630706"/>
            <a:ext cx="8750441" cy="5520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Filmy warte obejrzenia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 </a:t>
            </a:r>
            <a:r>
              <a:rPr lang="pl-PL" dirty="0" smtClean="0">
                <a:hlinkClick r:id="rId2"/>
              </a:rPr>
              <a:t>Nie daj się 4 - film edukacyjny - </a:t>
            </a:r>
            <a:r>
              <a:rPr lang="pl-PL" dirty="0" err="1" smtClean="0">
                <a:hlinkClick r:id="rId2"/>
              </a:rPr>
              <a:t>siecio-zagrożenia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hlinkClick r:id="rId3"/>
              </a:rPr>
              <a:t>Sieciaki.pl. - Zasady bezpieczeństwa w Internecie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hlinkClick r:id="rId4"/>
              </a:rPr>
              <a:t>Film - Rozłącz się!</a:t>
            </a:r>
            <a:r>
              <a:rPr lang="pl-PL" dirty="0" smtClean="0"/>
              <a:t>  i </a:t>
            </a:r>
            <a:r>
              <a:rPr lang="pl-PL" dirty="0" smtClean="0">
                <a:hlinkClick r:id="rId5"/>
              </a:rPr>
              <a:t>Internet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pl-PL" sz="4000" b="1" dirty="0" smtClean="0"/>
              <a:t>Źródła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Strony </a:t>
            </a:r>
            <a:r>
              <a:rPr lang="pl-PL" dirty="0" smtClean="0"/>
              <a:t>internetowe:</a:t>
            </a:r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https://sieciaki.pl/warto-wiedziec/porady</a:t>
            </a:r>
            <a:endParaRPr lang="pl-PL" dirty="0" smtClean="0"/>
          </a:p>
          <a:p>
            <a:r>
              <a:rPr lang="pl-PL" dirty="0" err="1" smtClean="0"/>
              <a:t>Epodreczniki.pl</a:t>
            </a:r>
            <a:endParaRPr lang="pl-PL" dirty="0" smtClean="0"/>
          </a:p>
          <a:p>
            <a:r>
              <a:rPr lang="pl-PL" dirty="0" smtClean="0"/>
              <a:t>Grafika Google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dirty="0" smtClean="0"/>
              <a:t>Prezentację </a:t>
            </a:r>
            <a:r>
              <a:rPr lang="pl-PL" dirty="0"/>
              <a:t>w</a:t>
            </a:r>
            <a:r>
              <a:rPr lang="pl-PL" dirty="0" smtClean="0"/>
              <a:t>ykonała</a:t>
            </a:r>
            <a:r>
              <a:rPr lang="pl-PL" dirty="0" smtClean="0"/>
              <a:t>: Agnieszka </a:t>
            </a:r>
            <a:r>
              <a:rPr lang="pl-PL" dirty="0" err="1" smtClean="0"/>
              <a:t>Kośka</a:t>
            </a:r>
            <a:r>
              <a:rPr lang="pl-PL" dirty="0" smtClean="0"/>
              <a:t> - bibliotekarz</a:t>
            </a:r>
          </a:p>
          <a:p>
            <a:pPr>
              <a:buNone/>
            </a:pPr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1. Odpowiednie zabezpieczenie sprzętu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6907" y="2556932"/>
            <a:ext cx="9479689" cy="331893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Gdy kupujemy nowy komputer należy go odpowiednio skonfigurować.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Warto zainstalować program antywirusowy, antywirus jest pomocnikiem użytkownika.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Instaluj programy pochodzące z zaufanych źródeł. Niektóre programy dostępne w sieci są zainfekowane złośliwym oprogramowaniem.              Nieświadomie zainstalowany może przynieść wiele szkód.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Pamiętaj także, by regularnie aktualizować posiadane oprogramowanie.</a:t>
            </a:r>
          </a:p>
          <a:p>
            <a:pPr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9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2. Chroń swoją prywatność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389517"/>
            <a:ext cx="9601196" cy="359115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200" b="1" dirty="0" smtClean="0"/>
              <a:t>Nie podawaj nikomu w Internecie swoich danych osobowych:</a:t>
            </a:r>
            <a:r>
              <a:rPr lang="pl-PL" sz="2200" dirty="0" smtClean="0"/>
              <a:t>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 smtClean="0"/>
              <a:t>imienia i nazwiska,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 smtClean="0"/>
              <a:t>adresu zamieszkania,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 smtClean="0"/>
              <a:t>numeru telefonu,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200" dirty="0" smtClean="0"/>
              <a:t>i nie wysyłaj zdjęć.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200" dirty="0" smtClean="0"/>
              <a:t>Zgoda na przetwarzanie danych osobowych do celów marketingowych oznacza utratę kontroli nad tym, co się z nimi potem dzieje. Mogą być one wykorzystywane do oferowania towarów i usług, ale też np. do kradzieży tożsamości. Dlatego podawanie niektórych swoich danych, np. numeru PESEL, jest bardzo niebezpieczne.</a:t>
            </a:r>
          </a:p>
        </p:txBody>
      </p:sp>
      <p:pic>
        <p:nvPicPr>
          <p:cNvPr id="2053" name="Picture 5" descr="C:\Users\XXX\AppData\Local\Microsoft\Windows\Temporary Internet Files\Content.IE5\WOEMFREB\cyber-security-1915629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7296" y="533400"/>
            <a:ext cx="2063152" cy="206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26754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3. Chroń swoje hasła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54876"/>
            <a:ext cx="9601196" cy="342099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Stosuj bezpieczne hasła, czyli takie, które: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l-PL" sz="2400" dirty="0" smtClean="0"/>
              <a:t>zawierają małe i duże litery, cyfry oraz znaki specjalne (np. @, !)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l-PL" sz="2400" dirty="0" smtClean="0"/>
              <a:t>są odpowiednio długie np. 8-znakowe,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l-PL" sz="2400" dirty="0" smtClean="0"/>
              <a:t>nie zawierają powszechnie używanych słów.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pl-PL" dirty="0" smtClean="0"/>
              <a:t>Korzystaj z trybu incognito przeglądarek Internetowych na komputerach</a:t>
            </a:r>
            <a:br>
              <a:rPr lang="pl-PL" dirty="0" smtClean="0"/>
            </a:br>
            <a:r>
              <a:rPr lang="pl-PL" dirty="0" smtClean="0"/>
              <a:t>dostępnych publicznie np. w szkole.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pl-PL" dirty="0" smtClean="0"/>
              <a:t>W różnych serwisach posługuj się różnymi hasłami.</a:t>
            </a:r>
          </a:p>
          <a:p>
            <a:pPr marL="457200" indent="-457200">
              <a:spcBef>
                <a:spcPts val="600"/>
              </a:spcBef>
              <a:buNone/>
            </a:pPr>
            <a:endParaRPr lang="pl-PL" dirty="0" smtClean="0"/>
          </a:p>
          <a:p>
            <a:pPr marL="457200" indent="-457200">
              <a:spcBef>
                <a:spcPts val="600"/>
              </a:spcBef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4. Nie klikaj w nieznane linki, e-maile 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Oszuści wysyłają e-maile łudząco podobne do tych prawdziwych. Wystarczy kliknąć zamieszczony w nich link lub pobrać załącznik, a można stać się ofiarą złośliwego oprogramowania.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Niebezpieczne linki pojawiają się w mediach społecznościowych jak  </a:t>
            </a:r>
            <a:br>
              <a:rPr lang="pl-PL" dirty="0" smtClean="0"/>
            </a:br>
            <a:r>
              <a:rPr lang="pl-PL" dirty="0" smtClean="0"/>
              <a:t>i prywatnych wiadomościach. Najprostszą zasadą jest ignorowanie takiej informacji lub jej usunięcie.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Nawet jeśli migający komunikat oznajmi ci, że oto wygrałeś </a:t>
            </a:r>
            <a:r>
              <a:rPr lang="pl-PL" dirty="0" err="1" smtClean="0"/>
              <a:t>iPada</a:t>
            </a:r>
            <a:r>
              <a:rPr lang="pl-PL" dirty="0" smtClean="0"/>
              <a:t> z obudową ze złota – nie klikaj. Oglądaj każdy link, gdyż mogą się w nim pojawić pułapki.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Nie otwieraj informacji od nieznanych osób.</a:t>
            </a:r>
          </a:p>
        </p:txBody>
      </p:sp>
      <p:pic>
        <p:nvPicPr>
          <p:cNvPr id="4099" name="Picture 3" descr="C:\Users\XXX\AppData\Local\Microsoft\Windows\Temporary Internet Files\Content.IE5\R3AFSBE6\email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0471" y="704150"/>
            <a:ext cx="1553173" cy="1553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000" b="1" dirty="0" smtClean="0">
                <a:latin typeface="+mj-lt"/>
              </a:rPr>
              <a:t>5. Pobieraj informacje tylko ze sprawdzonych źródeł </a:t>
            </a:r>
            <a:endParaRPr lang="pl-PL" sz="4000" b="1" dirty="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pl-PL" sz="2400" dirty="0" smtClean="0"/>
              <a:t>Internet to skarbnica wiedzy, ale pamiętaj, że nie wszystkie informacje, które w nim znajdziesz muszą być prawdziwe!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sz="2400" dirty="0" smtClean="0"/>
              <a:t>Staraj się zawsze sprawdzić wiarygodność informacji.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sz="2400" dirty="0" smtClean="0"/>
              <a:t>Pobieraj informacje tylko ze sprawdzonych źródeł.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sz="2400" dirty="0" smtClean="0"/>
              <a:t>Szanuj prawo własności w Sieci. Jeżeli posługujesz się materiałami znalezionymi w Internecie, zawsze podawaj źródło ich pochodzenia.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6. Czytaj regulaminy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Czytaj uważnie regulaminy, w</a:t>
            </a:r>
            <a:r>
              <a:rPr lang="pl-PL" dirty="0" smtClean="0"/>
              <a:t>iększość osób nie czyta, akceptuje je, nie wiedząc czym to może grozić. Takie postępowanie czasem może sprawić poważne problemy.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Niefrasobliwość internautów to zjawisko powszechne. Nie wszyscy traktują to poważnie uznając, że anonimowość pozwala na więcej.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7. Umieszczanie zdjęć?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05449"/>
            <a:ext cx="9601196" cy="3470419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Jeśli zamieścisz jakieś zdjęcia na dysku swojego komputera, to dostęp do nich będą miały właściwie tylko osoby korzystające z tego sprzętu. </a:t>
            </a:r>
          </a:p>
          <a:p>
            <a:pPr algn="just"/>
            <a:r>
              <a:rPr lang="pl-PL" dirty="0" smtClean="0"/>
              <a:t>Jeśli udostępniasz te zdjęcia w Internecie — </a:t>
            </a:r>
            <a:r>
              <a:rPr lang="pl-PL" u="sng" dirty="0" smtClean="0"/>
              <a:t>tracisz nad nimi kontrolę</a:t>
            </a:r>
            <a:r>
              <a:rPr lang="pl-PL" dirty="0" smtClean="0"/>
              <a:t>. Sieć nie zapomina, zamieszczone materiały pozostają tam na zawsze. Zastanów się czy warto - mogą one być wykorzystane, aby Cię ośmieszyć lub skrzywdzić. 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Pamiętaj!!! Gdy umieszczasz  zdjęcia, zadbaj o to  by widzieli je tylko Twoi znajomi.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624</TotalTime>
  <Words>947</Words>
  <Application>Microsoft Office PowerPoint</Application>
  <PresentationFormat>Panoramiczny</PresentationFormat>
  <Paragraphs>113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Garamond</vt:lpstr>
      <vt:lpstr>Organiczny</vt:lpstr>
      <vt:lpstr>Bezpiecznie w sieci</vt:lpstr>
      <vt:lpstr> Zasady bezpiecznej pracy w sieci  </vt:lpstr>
      <vt:lpstr>1. Odpowiednie zabezpieczenie sprzętu</vt:lpstr>
      <vt:lpstr>2. Chroń swoją prywatność </vt:lpstr>
      <vt:lpstr>3. Chroń swoje hasła </vt:lpstr>
      <vt:lpstr>4. Nie klikaj w nieznane linki, e-maile  </vt:lpstr>
      <vt:lpstr> 5. Pobieraj informacje tylko ze sprawdzonych źródeł </vt:lpstr>
      <vt:lpstr>6. Czytaj regulaminy</vt:lpstr>
      <vt:lpstr>7. Umieszczanie zdjęć? </vt:lpstr>
      <vt:lpstr>8. Nie zawieraj znajomości w sieci</vt:lpstr>
      <vt:lpstr>Plakat kampanii informacyjnej - ,,Dziecko w sieci”</vt:lpstr>
      <vt:lpstr>10. Niebezpieczne kontakty</vt:lpstr>
      <vt:lpstr> 11. Szkodliwe treści </vt:lpstr>
      <vt:lpstr>12. Cyberprzemoc i hejt </vt:lpstr>
      <vt:lpstr> Cyberprzemoc i hejt  - cd</vt:lpstr>
      <vt:lpstr>13. Stosuj zasady netykiety</vt:lpstr>
      <vt:lpstr>Zasady netykiety</vt:lpstr>
      <vt:lpstr>14. Komputer uzależnia – uważaj !!!</vt:lpstr>
      <vt:lpstr>Komputer uzależnia – uważaj !!!</vt:lpstr>
      <vt:lpstr>Prezentacja programu PowerPoint</vt:lpstr>
      <vt:lpstr>Filmy warte obejrzenia </vt:lpstr>
      <vt:lpstr>Źródła: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Biblioteka</dc:creator>
  <cp:lastModifiedBy>Edyta Sobczak</cp:lastModifiedBy>
  <cp:revision>70</cp:revision>
  <dcterms:created xsi:type="dcterms:W3CDTF">2020-03-29T18:47:56Z</dcterms:created>
  <dcterms:modified xsi:type="dcterms:W3CDTF">2020-04-03T10:17:31Z</dcterms:modified>
</cp:coreProperties>
</file>